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4" r:id="rId9"/>
    <p:sldId id="263" r:id="rId10"/>
    <p:sldId id="265" r:id="rId11"/>
    <p:sldId id="266"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42" d="100"/>
          <a:sy n="142" d="100"/>
        </p:scale>
        <p:origin x="94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DBF2-507F-DE8C-A027-C1C35AC6E3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35E5F8-9511-FFFB-F30E-C823B2474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BA4201-D085-81A8-88A0-AEBCDA60ACD8}"/>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B4AD872E-0535-F6EA-17CE-EE96717B1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46264-0927-C2AD-C355-E344C18B358F}"/>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72823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1C45-5A96-C85E-600B-9A6BA5E991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61FFF9-D4ED-A418-9FCA-1A6C20DDEB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F90FD-BBDE-F252-A796-5507EA8AB27C}"/>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FD6DD0E3-7090-88EE-4E02-EE78CD758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9AD73-59DF-E337-0A6C-28995C923C4D}"/>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254182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E86DF-9494-2ECD-16D0-5AE701D1B9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F94925-C4EA-6EAA-B618-A74FDF8C49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449F99-99E5-08AD-B81C-F98CB64F3E0B}"/>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1722665C-FB0A-8E7D-2FB3-5E5964EC6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6CBD96-F361-6B77-4DF0-6B69C5CA36D1}"/>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343224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4C33-B97C-9E0C-4A38-FEE6CB273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DBFE5-0CE6-620F-B1C0-F7DCD48B09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3618D-DC69-502E-5E9E-31EAE2662FD6}"/>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56219B05-0ACF-1D0C-A9E7-9B021A125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77D2C-C117-FFB1-E248-5E3852007893}"/>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294939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C1F7-AF83-EE1E-B3AA-BF64DC3FA4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CF7561-AE87-5021-9BE4-1F3CFB1924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FBAE27-029C-7F6D-4A88-1AEBBC4822E5}"/>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96655016-E208-097F-6CF9-02D68CAC2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FE541-DE9D-E43F-CAA3-018A386E091B}"/>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2090469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7B7-F89F-FB59-559C-9DEA5B11EE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504CEB-E586-2FB7-7ACF-6BF6205CCF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11DD7D-8EA1-D9BF-9ED1-9900C89C8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661717-6A7F-1883-2378-99435B2A8B03}"/>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6" name="Footer Placeholder 5">
            <a:extLst>
              <a:ext uri="{FF2B5EF4-FFF2-40B4-BE49-F238E27FC236}">
                <a16:creationId xmlns:a16="http://schemas.microsoft.com/office/drawing/2014/main" id="{7BF94952-B650-BBBC-854D-CEBF7DB0C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56EF6-716E-F845-3E8C-BE404C58B8C3}"/>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420828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4B09-3124-FAC2-7E2F-EEE0763DDF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75678B-F562-7DE8-4DC9-BAF8409034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F4828B-ED1A-82A5-E0F1-38E3F2FD8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0E5248-96A8-B71C-6E59-5E8053CC5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EC7BF7-F615-80FF-224E-52E1790CAB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8627B-CBAB-E492-F223-EBC3D8A1125D}"/>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8" name="Footer Placeholder 7">
            <a:extLst>
              <a:ext uri="{FF2B5EF4-FFF2-40B4-BE49-F238E27FC236}">
                <a16:creationId xmlns:a16="http://schemas.microsoft.com/office/drawing/2014/main" id="{3CD09EC9-241E-9F3B-5765-7D3AE00863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F2C440-3FE8-C8EB-FE2C-47C6E76557FF}"/>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348887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B31B-D7B5-9F77-C12C-DDDBA5E46B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D96EB7-CE43-D662-8E4C-5E80FE1DFD24}"/>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4" name="Footer Placeholder 3">
            <a:extLst>
              <a:ext uri="{FF2B5EF4-FFF2-40B4-BE49-F238E27FC236}">
                <a16:creationId xmlns:a16="http://schemas.microsoft.com/office/drawing/2014/main" id="{DCDFDFF9-4FD3-E323-F48C-6DE027158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E79C45-79A9-C0E4-A806-CDEB14900F10}"/>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2216219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9FE9C7-AC72-BC41-356E-6B74931CFC39}"/>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3" name="Footer Placeholder 2">
            <a:extLst>
              <a:ext uri="{FF2B5EF4-FFF2-40B4-BE49-F238E27FC236}">
                <a16:creationId xmlns:a16="http://schemas.microsoft.com/office/drawing/2014/main" id="{F1754A5D-1AC6-74B9-088F-A9308D39C0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95C78E-2041-6BCA-A679-5E87E3B13502}"/>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368369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C7A1-EC76-BC79-AA1A-6704FA09F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032B81-AC47-910B-180B-2BF3A55E88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C8E04A-0CE2-55FD-0083-2E8A09DD4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844461-FBBE-0B7B-35CE-4E5006F616E6}"/>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6" name="Footer Placeholder 5">
            <a:extLst>
              <a:ext uri="{FF2B5EF4-FFF2-40B4-BE49-F238E27FC236}">
                <a16:creationId xmlns:a16="http://schemas.microsoft.com/office/drawing/2014/main" id="{9DDDF7B9-37E4-DDE1-FE7D-4465BDC1A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BFEBA8-F563-88E1-99B7-64CD23FCD1DE}"/>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633555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F4D9-84A8-CF3C-845F-A2FB65E15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F15180-D55F-1BD1-15BD-C5C33B4156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673960-5BAF-2374-015C-0723CC4EE4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42BA0-860F-0E40-0D53-D7F00BDE9E7F}"/>
              </a:ext>
            </a:extLst>
          </p:cNvPr>
          <p:cNvSpPr>
            <a:spLocks noGrp="1"/>
          </p:cNvSpPr>
          <p:nvPr>
            <p:ph type="dt" sz="half" idx="10"/>
          </p:nvPr>
        </p:nvSpPr>
        <p:spPr/>
        <p:txBody>
          <a:bodyPr/>
          <a:lstStyle/>
          <a:p>
            <a:fld id="{F5BB9DF7-AD4D-4BA2-B774-3CCD3E62E90D}" type="datetimeFigureOut">
              <a:rPr lang="en-US" smtClean="0"/>
              <a:t>7/27/2025</a:t>
            </a:fld>
            <a:endParaRPr lang="en-US"/>
          </a:p>
        </p:txBody>
      </p:sp>
      <p:sp>
        <p:nvSpPr>
          <p:cNvPr id="6" name="Footer Placeholder 5">
            <a:extLst>
              <a:ext uri="{FF2B5EF4-FFF2-40B4-BE49-F238E27FC236}">
                <a16:creationId xmlns:a16="http://schemas.microsoft.com/office/drawing/2014/main" id="{B47D44AD-1E0F-B6C5-5B57-18CCBAC5D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D8484D-C0DA-4BB2-7CDB-98A7C50F7D20}"/>
              </a:ext>
            </a:extLst>
          </p:cNvPr>
          <p:cNvSpPr>
            <a:spLocks noGrp="1"/>
          </p:cNvSpPr>
          <p:nvPr>
            <p:ph type="sldNum" sz="quarter" idx="12"/>
          </p:nvPr>
        </p:nvSpPr>
        <p:spPr/>
        <p:txBody>
          <a:bodyPr/>
          <a:lstStyle/>
          <a:p>
            <a:fld id="{4996FA91-D1D1-48EB-9224-CF117E78D5FD}" type="slidenum">
              <a:rPr lang="en-US" smtClean="0"/>
              <a:t>‹#›</a:t>
            </a:fld>
            <a:endParaRPr lang="en-US"/>
          </a:p>
        </p:txBody>
      </p:sp>
    </p:spTree>
    <p:extLst>
      <p:ext uri="{BB962C8B-B14F-4D97-AF65-F5344CB8AC3E}">
        <p14:creationId xmlns:p14="http://schemas.microsoft.com/office/powerpoint/2010/main" val="221220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F80220-A98A-9E3F-FA7C-C615356A7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035ED6-FEBB-17D4-837F-2D79778C1F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43FA1-A41C-0F2C-BCEB-E7635C87D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BB9DF7-AD4D-4BA2-B774-3CCD3E62E90D}" type="datetimeFigureOut">
              <a:rPr lang="en-US" smtClean="0"/>
              <a:t>7/27/2025</a:t>
            </a:fld>
            <a:endParaRPr lang="en-US"/>
          </a:p>
        </p:txBody>
      </p:sp>
      <p:sp>
        <p:nvSpPr>
          <p:cNvPr id="5" name="Footer Placeholder 4">
            <a:extLst>
              <a:ext uri="{FF2B5EF4-FFF2-40B4-BE49-F238E27FC236}">
                <a16:creationId xmlns:a16="http://schemas.microsoft.com/office/drawing/2014/main" id="{09FA4E39-645C-C112-73F0-87D5BA1F32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AE4B78D-C04B-C7F8-3C2C-C7F0F2471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96FA91-D1D1-48EB-9224-CF117E78D5FD}" type="slidenum">
              <a:rPr lang="en-US" smtClean="0"/>
              <a:t>‹#›</a:t>
            </a:fld>
            <a:endParaRPr lang="en-US"/>
          </a:p>
        </p:txBody>
      </p:sp>
    </p:spTree>
    <p:extLst>
      <p:ext uri="{BB962C8B-B14F-4D97-AF65-F5344CB8AC3E}">
        <p14:creationId xmlns:p14="http://schemas.microsoft.com/office/powerpoint/2010/main" val="1404167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C94E-CD47-7B5E-961F-84047FA1585C}"/>
              </a:ext>
            </a:extLst>
          </p:cNvPr>
          <p:cNvSpPr>
            <a:spLocks noGrp="1"/>
          </p:cNvSpPr>
          <p:nvPr>
            <p:ph type="ctrTitle"/>
          </p:nvPr>
        </p:nvSpPr>
        <p:spPr>
          <a:xfrm>
            <a:off x="1524000" y="1039859"/>
            <a:ext cx="9144000" cy="1353617"/>
          </a:xfrm>
        </p:spPr>
        <p:txBody>
          <a:bodyPr>
            <a:normAutofit fontScale="90000"/>
          </a:bodyPr>
          <a:lstStyle/>
          <a:p>
            <a:r>
              <a:rPr lang="en-US" dirty="0"/>
              <a:t>Step 2 - Right Angle Attachments Introduction</a:t>
            </a:r>
          </a:p>
        </p:txBody>
      </p:sp>
      <p:pic>
        <p:nvPicPr>
          <p:cNvPr id="5" name="Picture 4">
            <a:extLst>
              <a:ext uri="{FF2B5EF4-FFF2-40B4-BE49-F238E27FC236}">
                <a16:creationId xmlns:a16="http://schemas.microsoft.com/office/drawing/2014/main" id="{1DA56A71-4258-C5A9-346F-4DFE07D778E0}"/>
              </a:ext>
            </a:extLst>
          </p:cNvPr>
          <p:cNvPicPr>
            <a:picLocks noChangeAspect="1"/>
          </p:cNvPicPr>
          <p:nvPr/>
        </p:nvPicPr>
        <p:blipFill>
          <a:blip r:embed="rId2"/>
          <a:stretch>
            <a:fillRect/>
          </a:stretch>
        </p:blipFill>
        <p:spPr>
          <a:xfrm>
            <a:off x="6660345" y="3208930"/>
            <a:ext cx="3429661" cy="2572246"/>
          </a:xfrm>
          <a:prstGeom prst="rect">
            <a:avLst/>
          </a:prstGeom>
        </p:spPr>
      </p:pic>
      <p:pic>
        <p:nvPicPr>
          <p:cNvPr id="7" name="Picture 6">
            <a:extLst>
              <a:ext uri="{FF2B5EF4-FFF2-40B4-BE49-F238E27FC236}">
                <a16:creationId xmlns:a16="http://schemas.microsoft.com/office/drawing/2014/main" id="{71F3281C-CE5F-36AF-1232-B38C08003B45}"/>
              </a:ext>
            </a:extLst>
          </p:cNvPr>
          <p:cNvPicPr>
            <a:picLocks noChangeAspect="1"/>
          </p:cNvPicPr>
          <p:nvPr/>
        </p:nvPicPr>
        <p:blipFill>
          <a:blip r:embed="rId3"/>
          <a:stretch>
            <a:fillRect/>
          </a:stretch>
        </p:blipFill>
        <p:spPr>
          <a:xfrm>
            <a:off x="2101994" y="3208929"/>
            <a:ext cx="3429662" cy="2572247"/>
          </a:xfrm>
          <a:prstGeom prst="rect">
            <a:avLst/>
          </a:prstGeom>
        </p:spPr>
      </p:pic>
      <p:sp>
        <p:nvSpPr>
          <p:cNvPr id="8" name="TextBox 7">
            <a:extLst>
              <a:ext uri="{FF2B5EF4-FFF2-40B4-BE49-F238E27FC236}">
                <a16:creationId xmlns:a16="http://schemas.microsoft.com/office/drawing/2014/main" id="{E26970D3-E5CC-A5AB-39F3-297EF4211410}"/>
              </a:ext>
            </a:extLst>
          </p:cNvPr>
          <p:cNvSpPr txBox="1"/>
          <p:nvPr/>
        </p:nvSpPr>
        <p:spPr>
          <a:xfrm>
            <a:off x="2987880" y="2906973"/>
            <a:ext cx="1657890" cy="369332"/>
          </a:xfrm>
          <a:prstGeom prst="rect">
            <a:avLst/>
          </a:prstGeom>
          <a:noFill/>
        </p:spPr>
        <p:txBody>
          <a:bodyPr wrap="none" rtlCol="0">
            <a:spAutoFit/>
          </a:bodyPr>
          <a:lstStyle/>
          <a:p>
            <a:r>
              <a:rPr lang="en-US" dirty="0"/>
              <a:t>Go from this….</a:t>
            </a:r>
          </a:p>
        </p:txBody>
      </p:sp>
      <p:sp>
        <p:nvSpPr>
          <p:cNvPr id="9" name="TextBox 8">
            <a:extLst>
              <a:ext uri="{FF2B5EF4-FFF2-40B4-BE49-F238E27FC236}">
                <a16:creationId xmlns:a16="http://schemas.microsoft.com/office/drawing/2014/main" id="{C7F27665-4A47-D677-AA8F-067C1289CABD}"/>
              </a:ext>
            </a:extLst>
          </p:cNvPr>
          <p:cNvSpPr txBox="1"/>
          <p:nvPr/>
        </p:nvSpPr>
        <p:spPr>
          <a:xfrm>
            <a:off x="7932201" y="2906973"/>
            <a:ext cx="867995" cy="369332"/>
          </a:xfrm>
          <a:prstGeom prst="rect">
            <a:avLst/>
          </a:prstGeom>
          <a:noFill/>
        </p:spPr>
        <p:txBody>
          <a:bodyPr wrap="none" rtlCol="0">
            <a:spAutoFit/>
          </a:bodyPr>
          <a:lstStyle/>
          <a:p>
            <a:r>
              <a:rPr lang="en-US" dirty="0"/>
              <a:t>to this!</a:t>
            </a:r>
          </a:p>
        </p:txBody>
      </p:sp>
    </p:spTree>
    <p:extLst>
      <p:ext uri="{BB962C8B-B14F-4D97-AF65-F5344CB8AC3E}">
        <p14:creationId xmlns:p14="http://schemas.microsoft.com/office/powerpoint/2010/main" val="1712110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8E3-2522-8B69-5CF3-AB480E898705}"/>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AF16CB40-122A-FE74-3C73-C9DDF49B79B6}"/>
              </a:ext>
            </a:extLst>
          </p:cNvPr>
          <p:cNvSpPr>
            <a:spLocks noGrp="1"/>
          </p:cNvSpPr>
          <p:nvPr>
            <p:ph idx="1"/>
          </p:nvPr>
        </p:nvSpPr>
        <p:spPr/>
        <p:txBody>
          <a:bodyPr/>
          <a:lstStyle/>
          <a:p>
            <a:r>
              <a:rPr lang="en-US" dirty="0"/>
              <a:t>Make your decision on what direction you want your axle(s) to point, and what gears you want to use</a:t>
            </a:r>
          </a:p>
          <a:p>
            <a:r>
              <a:rPr lang="en-US" dirty="0"/>
              <a:t>If you are using Two L’s and Two H’s, decide if you want Pos 1 or Pos 2 (see next slide).</a:t>
            </a:r>
          </a:p>
        </p:txBody>
      </p:sp>
      <p:pic>
        <p:nvPicPr>
          <p:cNvPr id="17" name="Picture 16" descr="A toy building blocks with gears and wheels&#10;&#10;AI-generated content may be incorrect.">
            <a:extLst>
              <a:ext uri="{FF2B5EF4-FFF2-40B4-BE49-F238E27FC236}">
                <a16:creationId xmlns:a16="http://schemas.microsoft.com/office/drawing/2014/main" id="{6397BE5F-ED35-8ABB-9F41-42CDCCFDE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082" y="3219175"/>
            <a:ext cx="4368800" cy="3276600"/>
          </a:xfrm>
          <a:prstGeom prst="rect">
            <a:avLst/>
          </a:prstGeom>
        </p:spPr>
      </p:pic>
      <p:sp>
        <p:nvSpPr>
          <p:cNvPr id="18" name="TextBox 17">
            <a:extLst>
              <a:ext uri="{FF2B5EF4-FFF2-40B4-BE49-F238E27FC236}">
                <a16:creationId xmlns:a16="http://schemas.microsoft.com/office/drawing/2014/main" id="{DD8C9A05-D4CF-C7C3-A588-1BC5BEAFA5EC}"/>
              </a:ext>
            </a:extLst>
          </p:cNvPr>
          <p:cNvSpPr txBox="1"/>
          <p:nvPr/>
        </p:nvSpPr>
        <p:spPr>
          <a:xfrm>
            <a:off x="7153461" y="6176963"/>
            <a:ext cx="3185937" cy="369332"/>
          </a:xfrm>
          <a:prstGeom prst="rect">
            <a:avLst/>
          </a:prstGeom>
          <a:noFill/>
        </p:spPr>
        <p:txBody>
          <a:bodyPr wrap="none" rtlCol="0">
            <a:spAutoFit/>
          </a:bodyPr>
          <a:lstStyle/>
          <a:p>
            <a:r>
              <a:rPr lang="en-US" dirty="0">
                <a:solidFill>
                  <a:schemeClr val="accent5"/>
                </a:solidFill>
              </a:rPr>
              <a:t>Right Angle Piece Attachment</a:t>
            </a:r>
          </a:p>
        </p:txBody>
      </p:sp>
      <p:pic>
        <p:nvPicPr>
          <p:cNvPr id="4" name="Content Placeholder 4" descr="A yellow and black lego blocks&#10;&#10;AI-generated content may be incorrect.">
            <a:extLst>
              <a:ext uri="{FF2B5EF4-FFF2-40B4-BE49-F238E27FC236}">
                <a16:creationId xmlns:a16="http://schemas.microsoft.com/office/drawing/2014/main" id="{B9C360B2-19C4-3FC2-CC2B-0A5CB50DA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4" y="3044690"/>
            <a:ext cx="5801784" cy="4351338"/>
          </a:xfrm>
          <a:prstGeom prst="rect">
            <a:avLst/>
          </a:prstGeom>
        </p:spPr>
      </p:pic>
      <p:sp>
        <p:nvSpPr>
          <p:cNvPr id="5" name="TextBox 4">
            <a:extLst>
              <a:ext uri="{FF2B5EF4-FFF2-40B4-BE49-F238E27FC236}">
                <a16:creationId xmlns:a16="http://schemas.microsoft.com/office/drawing/2014/main" id="{E105C265-B796-646B-51F6-1D146DC2D5CD}"/>
              </a:ext>
            </a:extLst>
          </p:cNvPr>
          <p:cNvSpPr txBox="1"/>
          <p:nvPr/>
        </p:nvSpPr>
        <p:spPr>
          <a:xfrm>
            <a:off x="1398118" y="5911161"/>
            <a:ext cx="717825" cy="369332"/>
          </a:xfrm>
          <a:prstGeom prst="rect">
            <a:avLst/>
          </a:prstGeom>
          <a:noFill/>
        </p:spPr>
        <p:txBody>
          <a:bodyPr wrap="none" rtlCol="0">
            <a:spAutoFit/>
          </a:bodyPr>
          <a:lstStyle/>
          <a:p>
            <a:r>
              <a:rPr lang="en-US" dirty="0"/>
              <a:t>Pos 1</a:t>
            </a:r>
          </a:p>
        </p:txBody>
      </p:sp>
      <p:sp>
        <p:nvSpPr>
          <p:cNvPr id="6" name="TextBox 5">
            <a:extLst>
              <a:ext uri="{FF2B5EF4-FFF2-40B4-BE49-F238E27FC236}">
                <a16:creationId xmlns:a16="http://schemas.microsoft.com/office/drawing/2014/main" id="{C4A183AE-9343-E9E2-4461-F56A47078AA6}"/>
              </a:ext>
            </a:extLst>
          </p:cNvPr>
          <p:cNvSpPr txBox="1"/>
          <p:nvPr/>
        </p:nvSpPr>
        <p:spPr>
          <a:xfrm>
            <a:off x="3372494" y="6123543"/>
            <a:ext cx="717825" cy="369332"/>
          </a:xfrm>
          <a:prstGeom prst="rect">
            <a:avLst/>
          </a:prstGeom>
          <a:noFill/>
        </p:spPr>
        <p:txBody>
          <a:bodyPr wrap="none" rtlCol="0">
            <a:spAutoFit/>
          </a:bodyPr>
          <a:lstStyle/>
          <a:p>
            <a:r>
              <a:rPr lang="en-US" dirty="0"/>
              <a:t>Pos 2</a:t>
            </a:r>
          </a:p>
        </p:txBody>
      </p:sp>
    </p:spTree>
    <p:extLst>
      <p:ext uri="{BB962C8B-B14F-4D97-AF65-F5344CB8AC3E}">
        <p14:creationId xmlns:p14="http://schemas.microsoft.com/office/powerpoint/2010/main" val="3993510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9240F0-83CA-2335-E466-9E3926515318}"/>
              </a:ext>
            </a:extLst>
          </p:cNvPr>
          <p:cNvPicPr>
            <a:picLocks noChangeAspect="1"/>
          </p:cNvPicPr>
          <p:nvPr/>
        </p:nvPicPr>
        <p:blipFill>
          <a:blip r:embed="rId2"/>
          <a:stretch>
            <a:fillRect/>
          </a:stretch>
        </p:blipFill>
        <p:spPr>
          <a:xfrm>
            <a:off x="5934715" y="830355"/>
            <a:ext cx="2379653" cy="1784740"/>
          </a:xfrm>
          <a:prstGeom prst="rect">
            <a:avLst/>
          </a:prstGeom>
        </p:spPr>
      </p:pic>
      <p:pic>
        <p:nvPicPr>
          <p:cNvPr id="7" name="Picture 6">
            <a:extLst>
              <a:ext uri="{FF2B5EF4-FFF2-40B4-BE49-F238E27FC236}">
                <a16:creationId xmlns:a16="http://schemas.microsoft.com/office/drawing/2014/main" id="{A315E84A-788F-F481-E783-0FABBFBDB063}"/>
              </a:ext>
            </a:extLst>
          </p:cNvPr>
          <p:cNvPicPr>
            <a:picLocks noChangeAspect="1"/>
          </p:cNvPicPr>
          <p:nvPr/>
        </p:nvPicPr>
        <p:blipFill>
          <a:blip r:embed="rId3"/>
          <a:stretch>
            <a:fillRect/>
          </a:stretch>
        </p:blipFill>
        <p:spPr>
          <a:xfrm>
            <a:off x="8730129" y="830355"/>
            <a:ext cx="2379653" cy="1784740"/>
          </a:xfrm>
          <a:prstGeom prst="rect">
            <a:avLst/>
          </a:prstGeom>
        </p:spPr>
      </p:pic>
      <p:pic>
        <p:nvPicPr>
          <p:cNvPr id="9" name="Picture 8">
            <a:extLst>
              <a:ext uri="{FF2B5EF4-FFF2-40B4-BE49-F238E27FC236}">
                <a16:creationId xmlns:a16="http://schemas.microsoft.com/office/drawing/2014/main" id="{3DCFD0F1-85EE-9E92-60B0-764663E1CA7F}"/>
              </a:ext>
            </a:extLst>
          </p:cNvPr>
          <p:cNvPicPr>
            <a:picLocks noChangeAspect="1"/>
          </p:cNvPicPr>
          <p:nvPr/>
        </p:nvPicPr>
        <p:blipFill>
          <a:blip r:embed="rId4"/>
          <a:stretch>
            <a:fillRect/>
          </a:stretch>
        </p:blipFill>
        <p:spPr>
          <a:xfrm>
            <a:off x="623285" y="830355"/>
            <a:ext cx="2379653" cy="1784740"/>
          </a:xfrm>
          <a:prstGeom prst="rect">
            <a:avLst/>
          </a:prstGeom>
        </p:spPr>
      </p:pic>
      <p:pic>
        <p:nvPicPr>
          <p:cNvPr id="11" name="Picture 10">
            <a:extLst>
              <a:ext uri="{FF2B5EF4-FFF2-40B4-BE49-F238E27FC236}">
                <a16:creationId xmlns:a16="http://schemas.microsoft.com/office/drawing/2014/main" id="{4A1AEB09-8324-BA3F-55FA-338726E2C7D1}"/>
              </a:ext>
            </a:extLst>
          </p:cNvPr>
          <p:cNvPicPr>
            <a:picLocks noChangeAspect="1"/>
          </p:cNvPicPr>
          <p:nvPr/>
        </p:nvPicPr>
        <p:blipFill>
          <a:blip r:embed="rId5"/>
          <a:stretch>
            <a:fillRect/>
          </a:stretch>
        </p:blipFill>
        <p:spPr>
          <a:xfrm>
            <a:off x="3374250" y="830355"/>
            <a:ext cx="2379653" cy="1784740"/>
          </a:xfrm>
          <a:prstGeom prst="rect">
            <a:avLst/>
          </a:prstGeom>
        </p:spPr>
      </p:pic>
      <p:sp>
        <p:nvSpPr>
          <p:cNvPr id="12" name="TextBox 11">
            <a:extLst>
              <a:ext uri="{FF2B5EF4-FFF2-40B4-BE49-F238E27FC236}">
                <a16:creationId xmlns:a16="http://schemas.microsoft.com/office/drawing/2014/main" id="{1357B270-C4E1-F8D7-9EFB-F0B08B9CCA8F}"/>
              </a:ext>
            </a:extLst>
          </p:cNvPr>
          <p:cNvSpPr txBox="1"/>
          <p:nvPr/>
        </p:nvSpPr>
        <p:spPr>
          <a:xfrm>
            <a:off x="812980" y="2464437"/>
            <a:ext cx="2507418" cy="807913"/>
          </a:xfrm>
          <a:prstGeom prst="rect">
            <a:avLst/>
          </a:prstGeom>
          <a:noFill/>
        </p:spPr>
        <p:txBody>
          <a:bodyPr wrap="none" rtlCol="0">
            <a:spAutoFit/>
          </a:bodyPr>
          <a:lstStyle/>
          <a:p>
            <a:r>
              <a:rPr lang="en-US" sz="1200" dirty="0"/>
              <a:t>Large side down</a:t>
            </a:r>
          </a:p>
          <a:p>
            <a:r>
              <a:rPr lang="en-US" sz="1200" dirty="0"/>
              <a:t>Forward</a:t>
            </a:r>
          </a:p>
          <a:p>
            <a:r>
              <a:rPr lang="en-US" sz="1200" dirty="0"/>
              <a:t>Pos 1</a:t>
            </a:r>
          </a:p>
          <a:p>
            <a:r>
              <a:rPr lang="en-US" sz="1050" dirty="0">
                <a:solidFill>
                  <a:schemeClr val="accent5"/>
                </a:solidFill>
              </a:rPr>
              <a:t>2L2H #1 Large Side Down Forward Pos 1</a:t>
            </a:r>
          </a:p>
        </p:txBody>
      </p:sp>
      <p:sp>
        <p:nvSpPr>
          <p:cNvPr id="13" name="TextBox 12">
            <a:extLst>
              <a:ext uri="{FF2B5EF4-FFF2-40B4-BE49-F238E27FC236}">
                <a16:creationId xmlns:a16="http://schemas.microsoft.com/office/drawing/2014/main" id="{4E4F1EFC-B053-1654-ADBB-4D24F96E6AC4}"/>
              </a:ext>
            </a:extLst>
          </p:cNvPr>
          <p:cNvSpPr txBox="1"/>
          <p:nvPr/>
        </p:nvSpPr>
        <p:spPr>
          <a:xfrm>
            <a:off x="3362456" y="2464437"/>
            <a:ext cx="2592376" cy="807913"/>
          </a:xfrm>
          <a:prstGeom prst="rect">
            <a:avLst/>
          </a:prstGeom>
          <a:noFill/>
        </p:spPr>
        <p:txBody>
          <a:bodyPr wrap="none" rtlCol="0">
            <a:spAutoFit/>
          </a:bodyPr>
          <a:lstStyle/>
          <a:p>
            <a:r>
              <a:rPr lang="en-US" sz="1200" dirty="0"/>
              <a:t>Large side down</a:t>
            </a:r>
          </a:p>
          <a:p>
            <a:r>
              <a:rPr lang="en-US" sz="1200" dirty="0"/>
              <a:t>Left-Right</a:t>
            </a:r>
          </a:p>
          <a:p>
            <a:r>
              <a:rPr lang="en-US" sz="1200" dirty="0"/>
              <a:t>Pos 1</a:t>
            </a:r>
          </a:p>
          <a:p>
            <a:r>
              <a:rPr lang="en-US" sz="1050" dirty="0">
                <a:solidFill>
                  <a:schemeClr val="accent5"/>
                </a:solidFill>
              </a:rPr>
              <a:t>2L2H #2 Large Side Down Left-Right Pos 1</a:t>
            </a:r>
          </a:p>
        </p:txBody>
      </p:sp>
      <p:sp>
        <p:nvSpPr>
          <p:cNvPr id="14" name="TextBox 13">
            <a:extLst>
              <a:ext uri="{FF2B5EF4-FFF2-40B4-BE49-F238E27FC236}">
                <a16:creationId xmlns:a16="http://schemas.microsoft.com/office/drawing/2014/main" id="{EB99094A-7F5D-744A-78CB-81E94197BD70}"/>
              </a:ext>
            </a:extLst>
          </p:cNvPr>
          <p:cNvSpPr txBox="1"/>
          <p:nvPr/>
        </p:nvSpPr>
        <p:spPr>
          <a:xfrm>
            <a:off x="6092368" y="2464437"/>
            <a:ext cx="2507418" cy="807913"/>
          </a:xfrm>
          <a:prstGeom prst="rect">
            <a:avLst/>
          </a:prstGeom>
          <a:noFill/>
        </p:spPr>
        <p:txBody>
          <a:bodyPr wrap="none" rtlCol="0">
            <a:spAutoFit/>
          </a:bodyPr>
          <a:lstStyle/>
          <a:p>
            <a:r>
              <a:rPr lang="en-US" sz="1200" dirty="0"/>
              <a:t>Large side down</a:t>
            </a:r>
          </a:p>
          <a:p>
            <a:r>
              <a:rPr lang="en-US" sz="1200" dirty="0"/>
              <a:t>Forward</a:t>
            </a:r>
          </a:p>
          <a:p>
            <a:r>
              <a:rPr lang="en-US" sz="1200" dirty="0"/>
              <a:t>Pos 2</a:t>
            </a:r>
          </a:p>
          <a:p>
            <a:r>
              <a:rPr lang="en-US" sz="1050" dirty="0">
                <a:solidFill>
                  <a:schemeClr val="accent5"/>
                </a:solidFill>
              </a:rPr>
              <a:t>2L2H #3 Large Side Down Forward Pos 2</a:t>
            </a:r>
            <a:endParaRPr lang="en-US" sz="1000" dirty="0">
              <a:solidFill>
                <a:schemeClr val="accent5"/>
              </a:solidFill>
            </a:endParaRPr>
          </a:p>
        </p:txBody>
      </p:sp>
      <p:sp>
        <p:nvSpPr>
          <p:cNvPr id="15" name="TextBox 14">
            <a:extLst>
              <a:ext uri="{FF2B5EF4-FFF2-40B4-BE49-F238E27FC236}">
                <a16:creationId xmlns:a16="http://schemas.microsoft.com/office/drawing/2014/main" id="{02D13AFA-C6C9-4951-CE82-6D5FEE625B96}"/>
              </a:ext>
            </a:extLst>
          </p:cNvPr>
          <p:cNvSpPr txBox="1"/>
          <p:nvPr/>
        </p:nvSpPr>
        <p:spPr>
          <a:xfrm>
            <a:off x="8816333" y="2464437"/>
            <a:ext cx="2632452" cy="807913"/>
          </a:xfrm>
          <a:prstGeom prst="rect">
            <a:avLst/>
          </a:prstGeom>
          <a:noFill/>
        </p:spPr>
        <p:txBody>
          <a:bodyPr wrap="none" rtlCol="0">
            <a:spAutoFit/>
          </a:bodyPr>
          <a:lstStyle/>
          <a:p>
            <a:r>
              <a:rPr lang="en-US" sz="1200" dirty="0"/>
              <a:t>Large side down</a:t>
            </a:r>
          </a:p>
          <a:p>
            <a:r>
              <a:rPr lang="en-US" sz="1200" dirty="0"/>
              <a:t>Left-Right</a:t>
            </a:r>
          </a:p>
          <a:p>
            <a:r>
              <a:rPr lang="en-US" sz="1200" dirty="0"/>
              <a:t>Pos 2</a:t>
            </a:r>
          </a:p>
          <a:p>
            <a:r>
              <a:rPr lang="en-US" sz="1050" dirty="0">
                <a:solidFill>
                  <a:schemeClr val="accent5"/>
                </a:solidFill>
              </a:rPr>
              <a:t>2L2H #4 Large Side Down Left-Right Pos 2</a:t>
            </a:r>
          </a:p>
        </p:txBody>
      </p:sp>
      <p:pic>
        <p:nvPicPr>
          <p:cNvPr id="6" name="Picture 5">
            <a:extLst>
              <a:ext uri="{FF2B5EF4-FFF2-40B4-BE49-F238E27FC236}">
                <a16:creationId xmlns:a16="http://schemas.microsoft.com/office/drawing/2014/main" id="{45B281DB-5980-90D2-FB34-A7D7FDA9637C}"/>
              </a:ext>
            </a:extLst>
          </p:cNvPr>
          <p:cNvPicPr>
            <a:picLocks noChangeAspect="1"/>
          </p:cNvPicPr>
          <p:nvPr/>
        </p:nvPicPr>
        <p:blipFill>
          <a:blip r:embed="rId6"/>
          <a:stretch>
            <a:fillRect/>
          </a:stretch>
        </p:blipFill>
        <p:spPr>
          <a:xfrm>
            <a:off x="3328163" y="3703794"/>
            <a:ext cx="2377440" cy="1783080"/>
          </a:xfrm>
          <a:prstGeom prst="rect">
            <a:avLst/>
          </a:prstGeom>
        </p:spPr>
      </p:pic>
      <p:pic>
        <p:nvPicPr>
          <p:cNvPr id="10" name="Picture 9">
            <a:extLst>
              <a:ext uri="{FF2B5EF4-FFF2-40B4-BE49-F238E27FC236}">
                <a16:creationId xmlns:a16="http://schemas.microsoft.com/office/drawing/2014/main" id="{01A59F60-56AD-8151-0160-E9CD0478ADA8}"/>
              </a:ext>
            </a:extLst>
          </p:cNvPr>
          <p:cNvPicPr>
            <a:picLocks noChangeAspect="1"/>
          </p:cNvPicPr>
          <p:nvPr/>
        </p:nvPicPr>
        <p:blipFill>
          <a:blip r:embed="rId7"/>
          <a:stretch>
            <a:fillRect/>
          </a:stretch>
        </p:blipFill>
        <p:spPr>
          <a:xfrm>
            <a:off x="398201" y="3585651"/>
            <a:ext cx="2377440" cy="1783080"/>
          </a:xfrm>
          <a:prstGeom prst="rect">
            <a:avLst/>
          </a:prstGeom>
        </p:spPr>
      </p:pic>
      <p:pic>
        <p:nvPicPr>
          <p:cNvPr id="17" name="Picture 16">
            <a:extLst>
              <a:ext uri="{FF2B5EF4-FFF2-40B4-BE49-F238E27FC236}">
                <a16:creationId xmlns:a16="http://schemas.microsoft.com/office/drawing/2014/main" id="{51CB3B11-DE23-3ECF-7CF7-55256C3F9F3C}"/>
              </a:ext>
            </a:extLst>
          </p:cNvPr>
          <p:cNvPicPr>
            <a:picLocks noChangeAspect="1"/>
          </p:cNvPicPr>
          <p:nvPr/>
        </p:nvPicPr>
        <p:blipFill>
          <a:blip r:embed="rId8"/>
          <a:stretch>
            <a:fillRect/>
          </a:stretch>
        </p:blipFill>
        <p:spPr>
          <a:xfrm>
            <a:off x="8892718" y="3703794"/>
            <a:ext cx="2377440" cy="1783080"/>
          </a:xfrm>
          <a:prstGeom prst="rect">
            <a:avLst/>
          </a:prstGeom>
        </p:spPr>
      </p:pic>
      <p:pic>
        <p:nvPicPr>
          <p:cNvPr id="19" name="Picture 18">
            <a:extLst>
              <a:ext uri="{FF2B5EF4-FFF2-40B4-BE49-F238E27FC236}">
                <a16:creationId xmlns:a16="http://schemas.microsoft.com/office/drawing/2014/main" id="{831DA306-3D87-17D7-CA02-AD4ED59BBA46}"/>
              </a:ext>
            </a:extLst>
          </p:cNvPr>
          <p:cNvPicPr>
            <a:picLocks noChangeAspect="1"/>
          </p:cNvPicPr>
          <p:nvPr/>
        </p:nvPicPr>
        <p:blipFill>
          <a:blip r:embed="rId9"/>
          <a:stretch>
            <a:fillRect/>
          </a:stretch>
        </p:blipFill>
        <p:spPr>
          <a:xfrm>
            <a:off x="6118353" y="3703794"/>
            <a:ext cx="2377440" cy="1783080"/>
          </a:xfrm>
          <a:prstGeom prst="rect">
            <a:avLst/>
          </a:prstGeom>
        </p:spPr>
      </p:pic>
      <p:sp>
        <p:nvSpPr>
          <p:cNvPr id="20" name="TextBox 19">
            <a:extLst>
              <a:ext uri="{FF2B5EF4-FFF2-40B4-BE49-F238E27FC236}">
                <a16:creationId xmlns:a16="http://schemas.microsoft.com/office/drawing/2014/main" id="{2DFF9BD5-83D8-301E-4C60-8B5939DC5097}"/>
              </a:ext>
            </a:extLst>
          </p:cNvPr>
          <p:cNvSpPr txBox="1"/>
          <p:nvPr/>
        </p:nvSpPr>
        <p:spPr>
          <a:xfrm>
            <a:off x="791483" y="5347138"/>
            <a:ext cx="2521844" cy="807913"/>
          </a:xfrm>
          <a:prstGeom prst="rect">
            <a:avLst/>
          </a:prstGeom>
          <a:noFill/>
        </p:spPr>
        <p:txBody>
          <a:bodyPr wrap="none" rtlCol="0">
            <a:spAutoFit/>
          </a:bodyPr>
          <a:lstStyle/>
          <a:p>
            <a:r>
              <a:rPr lang="en-US" sz="1200" dirty="0"/>
              <a:t>Small side down</a:t>
            </a:r>
          </a:p>
          <a:p>
            <a:r>
              <a:rPr lang="en-US" sz="1200" dirty="0"/>
              <a:t>Forward</a:t>
            </a:r>
          </a:p>
          <a:p>
            <a:r>
              <a:rPr lang="en-US" sz="1200" dirty="0"/>
              <a:t>Pos 1</a:t>
            </a:r>
          </a:p>
          <a:p>
            <a:r>
              <a:rPr lang="en-US" sz="1050" dirty="0">
                <a:solidFill>
                  <a:schemeClr val="accent5"/>
                </a:solidFill>
              </a:rPr>
              <a:t>2L2H #5 Small Side Down Forward Pos 1</a:t>
            </a:r>
          </a:p>
        </p:txBody>
      </p:sp>
      <p:sp>
        <p:nvSpPr>
          <p:cNvPr id="21" name="TextBox 20">
            <a:extLst>
              <a:ext uri="{FF2B5EF4-FFF2-40B4-BE49-F238E27FC236}">
                <a16:creationId xmlns:a16="http://schemas.microsoft.com/office/drawing/2014/main" id="{92369BB1-AD5F-132E-39DE-1BE39519E0BF}"/>
              </a:ext>
            </a:extLst>
          </p:cNvPr>
          <p:cNvSpPr txBox="1"/>
          <p:nvPr/>
        </p:nvSpPr>
        <p:spPr>
          <a:xfrm>
            <a:off x="3362456" y="5347138"/>
            <a:ext cx="2606804" cy="807913"/>
          </a:xfrm>
          <a:prstGeom prst="rect">
            <a:avLst/>
          </a:prstGeom>
          <a:noFill/>
        </p:spPr>
        <p:txBody>
          <a:bodyPr wrap="none" rtlCol="0">
            <a:spAutoFit/>
          </a:bodyPr>
          <a:lstStyle/>
          <a:p>
            <a:r>
              <a:rPr lang="en-US" sz="1200" dirty="0"/>
              <a:t>Small side down</a:t>
            </a:r>
          </a:p>
          <a:p>
            <a:r>
              <a:rPr lang="en-US" sz="1200" dirty="0"/>
              <a:t>Left-Right</a:t>
            </a:r>
          </a:p>
          <a:p>
            <a:r>
              <a:rPr lang="en-US" sz="1200" dirty="0"/>
              <a:t>Pos 1</a:t>
            </a:r>
          </a:p>
          <a:p>
            <a:r>
              <a:rPr lang="en-US" sz="1050" dirty="0">
                <a:solidFill>
                  <a:schemeClr val="accent5"/>
                </a:solidFill>
              </a:rPr>
              <a:t>2L2H #6 Small Side Down Left-Right Pos 1</a:t>
            </a:r>
          </a:p>
        </p:txBody>
      </p:sp>
      <p:sp>
        <p:nvSpPr>
          <p:cNvPr id="22" name="TextBox 21">
            <a:extLst>
              <a:ext uri="{FF2B5EF4-FFF2-40B4-BE49-F238E27FC236}">
                <a16:creationId xmlns:a16="http://schemas.microsoft.com/office/drawing/2014/main" id="{186A5DB2-E4E0-4FF4-339C-A5ABA2741346}"/>
              </a:ext>
            </a:extLst>
          </p:cNvPr>
          <p:cNvSpPr txBox="1"/>
          <p:nvPr/>
        </p:nvSpPr>
        <p:spPr>
          <a:xfrm>
            <a:off x="6222742" y="5347138"/>
            <a:ext cx="2521844" cy="807913"/>
          </a:xfrm>
          <a:prstGeom prst="rect">
            <a:avLst/>
          </a:prstGeom>
          <a:noFill/>
        </p:spPr>
        <p:txBody>
          <a:bodyPr wrap="none" rtlCol="0">
            <a:spAutoFit/>
          </a:bodyPr>
          <a:lstStyle/>
          <a:p>
            <a:r>
              <a:rPr lang="en-US" sz="1200" dirty="0"/>
              <a:t>Small side down</a:t>
            </a:r>
          </a:p>
          <a:p>
            <a:r>
              <a:rPr lang="en-US" sz="1200" dirty="0"/>
              <a:t>Forward</a:t>
            </a:r>
          </a:p>
          <a:p>
            <a:r>
              <a:rPr lang="en-US" sz="1200" dirty="0"/>
              <a:t>Pos 2</a:t>
            </a:r>
          </a:p>
          <a:p>
            <a:r>
              <a:rPr lang="en-US" sz="1050" dirty="0">
                <a:solidFill>
                  <a:schemeClr val="accent5"/>
                </a:solidFill>
              </a:rPr>
              <a:t>2L2H #7 Small Side Down Forward Pos 2</a:t>
            </a:r>
          </a:p>
        </p:txBody>
      </p:sp>
      <p:sp>
        <p:nvSpPr>
          <p:cNvPr id="23" name="TextBox 22">
            <a:extLst>
              <a:ext uri="{FF2B5EF4-FFF2-40B4-BE49-F238E27FC236}">
                <a16:creationId xmlns:a16="http://schemas.microsoft.com/office/drawing/2014/main" id="{6915581F-92A9-0A57-C060-3FA99D90D43A}"/>
              </a:ext>
            </a:extLst>
          </p:cNvPr>
          <p:cNvSpPr txBox="1"/>
          <p:nvPr/>
        </p:nvSpPr>
        <p:spPr>
          <a:xfrm>
            <a:off x="8908543" y="5347138"/>
            <a:ext cx="2606804" cy="807913"/>
          </a:xfrm>
          <a:prstGeom prst="rect">
            <a:avLst/>
          </a:prstGeom>
          <a:noFill/>
        </p:spPr>
        <p:txBody>
          <a:bodyPr wrap="none" rtlCol="0">
            <a:spAutoFit/>
          </a:bodyPr>
          <a:lstStyle/>
          <a:p>
            <a:r>
              <a:rPr lang="en-US" sz="1200" dirty="0"/>
              <a:t>Small side down</a:t>
            </a:r>
          </a:p>
          <a:p>
            <a:r>
              <a:rPr lang="en-US" sz="1200" dirty="0"/>
              <a:t>Left-Right</a:t>
            </a:r>
          </a:p>
          <a:p>
            <a:r>
              <a:rPr lang="en-US" sz="1200" dirty="0"/>
              <a:t>Pos 2</a:t>
            </a:r>
          </a:p>
          <a:p>
            <a:r>
              <a:rPr lang="en-US" sz="1050" dirty="0">
                <a:solidFill>
                  <a:schemeClr val="accent5"/>
                </a:solidFill>
              </a:rPr>
              <a:t>2L2H #8 Small Side Down Left-Right Pos 2</a:t>
            </a:r>
          </a:p>
        </p:txBody>
      </p:sp>
      <p:sp>
        <p:nvSpPr>
          <p:cNvPr id="2" name="TextBox 1">
            <a:extLst>
              <a:ext uri="{FF2B5EF4-FFF2-40B4-BE49-F238E27FC236}">
                <a16:creationId xmlns:a16="http://schemas.microsoft.com/office/drawing/2014/main" id="{B0B432AB-6DC3-FF57-C18E-52E92162AFDD}"/>
              </a:ext>
            </a:extLst>
          </p:cNvPr>
          <p:cNvSpPr txBox="1"/>
          <p:nvPr/>
        </p:nvSpPr>
        <p:spPr>
          <a:xfrm>
            <a:off x="961465" y="316006"/>
            <a:ext cx="7714035" cy="369332"/>
          </a:xfrm>
          <a:prstGeom prst="rect">
            <a:avLst/>
          </a:prstGeom>
          <a:noFill/>
        </p:spPr>
        <p:txBody>
          <a:bodyPr wrap="none" rtlCol="0">
            <a:spAutoFit/>
          </a:bodyPr>
          <a:lstStyle/>
          <a:p>
            <a:r>
              <a:rPr lang="en-US" dirty="0">
                <a:solidFill>
                  <a:schemeClr val="accent5"/>
                </a:solidFill>
              </a:rPr>
              <a:t>The purple text below each example is the file name for the build instructions</a:t>
            </a:r>
          </a:p>
        </p:txBody>
      </p:sp>
    </p:spTree>
    <p:extLst>
      <p:ext uri="{BB962C8B-B14F-4D97-AF65-F5344CB8AC3E}">
        <p14:creationId xmlns:p14="http://schemas.microsoft.com/office/powerpoint/2010/main" val="857096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196E-46D8-B822-20E7-306B33A1E6F0}"/>
              </a:ext>
            </a:extLst>
          </p:cNvPr>
          <p:cNvSpPr>
            <a:spLocks noGrp="1"/>
          </p:cNvSpPr>
          <p:nvPr>
            <p:ph type="title"/>
          </p:nvPr>
        </p:nvSpPr>
        <p:spPr/>
        <p:txBody>
          <a:bodyPr/>
          <a:lstStyle/>
          <a:p>
            <a:r>
              <a:rPr lang="en-US" dirty="0"/>
              <a:t>Decisions</a:t>
            </a:r>
          </a:p>
        </p:txBody>
      </p:sp>
      <p:sp>
        <p:nvSpPr>
          <p:cNvPr id="3" name="Content Placeholder 2">
            <a:extLst>
              <a:ext uri="{FF2B5EF4-FFF2-40B4-BE49-F238E27FC236}">
                <a16:creationId xmlns:a16="http://schemas.microsoft.com/office/drawing/2014/main" id="{DD82E511-D51E-FDC2-DD03-E361F124D4BF}"/>
              </a:ext>
            </a:extLst>
          </p:cNvPr>
          <p:cNvSpPr>
            <a:spLocks noGrp="1"/>
          </p:cNvSpPr>
          <p:nvPr>
            <p:ph idx="1"/>
          </p:nvPr>
        </p:nvSpPr>
        <p:spPr>
          <a:xfrm>
            <a:off x="838200" y="1825625"/>
            <a:ext cx="6299579" cy="4351338"/>
          </a:xfrm>
        </p:spPr>
        <p:txBody>
          <a:bodyPr/>
          <a:lstStyle/>
          <a:p>
            <a:pPr marL="0" indent="0">
              <a:buNone/>
            </a:pPr>
            <a:r>
              <a:rPr lang="en-US" dirty="0"/>
              <a:t>At this point you have a Base Attachment. From here, you can build any attachment. But before we go any further, we need to make two very important decisions:</a:t>
            </a:r>
          </a:p>
          <a:p>
            <a:pPr marL="514350" indent="-514350">
              <a:buAutoNum type="arabicParenR"/>
            </a:pPr>
            <a:r>
              <a:rPr lang="en-US" dirty="0"/>
              <a:t>Which way do you want your final axle to point (up, left-right, or forward)?</a:t>
            </a:r>
          </a:p>
          <a:p>
            <a:pPr marL="514350" indent="-514350">
              <a:buAutoNum type="arabicParenR"/>
            </a:pPr>
            <a:r>
              <a:rPr lang="en-US" dirty="0"/>
              <a:t>What gear ratio do you need?</a:t>
            </a:r>
          </a:p>
        </p:txBody>
      </p:sp>
      <p:pic>
        <p:nvPicPr>
          <p:cNvPr id="4" name="Picture 3">
            <a:extLst>
              <a:ext uri="{FF2B5EF4-FFF2-40B4-BE49-F238E27FC236}">
                <a16:creationId xmlns:a16="http://schemas.microsoft.com/office/drawing/2014/main" id="{E993BA39-67CF-B073-4FE8-CD0334EE244C}"/>
              </a:ext>
            </a:extLst>
          </p:cNvPr>
          <p:cNvPicPr>
            <a:picLocks noChangeAspect="1"/>
          </p:cNvPicPr>
          <p:nvPr/>
        </p:nvPicPr>
        <p:blipFill>
          <a:blip r:embed="rId2"/>
          <a:stretch>
            <a:fillRect/>
          </a:stretch>
        </p:blipFill>
        <p:spPr>
          <a:xfrm>
            <a:off x="7581569" y="2142700"/>
            <a:ext cx="4032437" cy="3024328"/>
          </a:xfrm>
          <a:prstGeom prst="rect">
            <a:avLst/>
          </a:prstGeom>
        </p:spPr>
      </p:pic>
    </p:spTree>
    <p:extLst>
      <p:ext uri="{BB962C8B-B14F-4D97-AF65-F5344CB8AC3E}">
        <p14:creationId xmlns:p14="http://schemas.microsoft.com/office/powerpoint/2010/main" val="2074637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D3D1D-4C98-3935-EFBA-66C637B716A0}"/>
              </a:ext>
            </a:extLst>
          </p:cNvPr>
          <p:cNvSpPr>
            <a:spLocks noGrp="1"/>
          </p:cNvSpPr>
          <p:nvPr>
            <p:ph type="title"/>
          </p:nvPr>
        </p:nvSpPr>
        <p:spPr/>
        <p:txBody>
          <a:bodyPr/>
          <a:lstStyle/>
          <a:p>
            <a:r>
              <a:rPr lang="en-US" dirty="0"/>
              <a:t>Final Axle Direction</a:t>
            </a:r>
          </a:p>
        </p:txBody>
      </p:sp>
      <p:sp>
        <p:nvSpPr>
          <p:cNvPr id="3" name="Content Placeholder 2">
            <a:extLst>
              <a:ext uri="{FF2B5EF4-FFF2-40B4-BE49-F238E27FC236}">
                <a16:creationId xmlns:a16="http://schemas.microsoft.com/office/drawing/2014/main" id="{A425EEDA-3885-C7B0-2868-A55311A2B552}"/>
              </a:ext>
            </a:extLst>
          </p:cNvPr>
          <p:cNvSpPr>
            <a:spLocks noGrp="1"/>
          </p:cNvSpPr>
          <p:nvPr>
            <p:ph idx="1"/>
          </p:nvPr>
        </p:nvSpPr>
        <p:spPr>
          <a:xfrm>
            <a:off x="838200" y="1825625"/>
            <a:ext cx="10515600" cy="1258769"/>
          </a:xfrm>
        </p:spPr>
        <p:txBody>
          <a:bodyPr>
            <a:normAutofit lnSpcReduction="10000"/>
          </a:bodyPr>
          <a:lstStyle/>
          <a:p>
            <a:r>
              <a:rPr lang="en-US" dirty="0"/>
              <a:t>Three choices: Up, Left-Right, or Forward</a:t>
            </a:r>
          </a:p>
          <a:p>
            <a:r>
              <a:rPr lang="en-US" dirty="0"/>
              <a:t>If you need an Up axle, you are basically done because the axle is already pointing upward</a:t>
            </a:r>
          </a:p>
        </p:txBody>
      </p:sp>
      <p:pic>
        <p:nvPicPr>
          <p:cNvPr id="4" name="Picture 3">
            <a:extLst>
              <a:ext uri="{FF2B5EF4-FFF2-40B4-BE49-F238E27FC236}">
                <a16:creationId xmlns:a16="http://schemas.microsoft.com/office/drawing/2014/main" id="{80706E28-E545-036A-1CB7-B4BF3C067107}"/>
              </a:ext>
            </a:extLst>
          </p:cNvPr>
          <p:cNvPicPr>
            <a:picLocks noChangeAspect="1"/>
          </p:cNvPicPr>
          <p:nvPr/>
        </p:nvPicPr>
        <p:blipFill>
          <a:blip r:embed="rId2"/>
          <a:stretch>
            <a:fillRect/>
          </a:stretch>
        </p:blipFill>
        <p:spPr>
          <a:xfrm>
            <a:off x="8210742" y="3773607"/>
            <a:ext cx="3429661" cy="2572246"/>
          </a:xfrm>
          <a:prstGeom prst="rect">
            <a:avLst/>
          </a:prstGeom>
        </p:spPr>
      </p:pic>
      <p:pic>
        <p:nvPicPr>
          <p:cNvPr id="6" name="Picture 5">
            <a:extLst>
              <a:ext uri="{FF2B5EF4-FFF2-40B4-BE49-F238E27FC236}">
                <a16:creationId xmlns:a16="http://schemas.microsoft.com/office/drawing/2014/main" id="{1A5D7E51-0260-56D6-E453-40CCC4D6B005}"/>
              </a:ext>
            </a:extLst>
          </p:cNvPr>
          <p:cNvPicPr>
            <a:picLocks noChangeAspect="1"/>
          </p:cNvPicPr>
          <p:nvPr/>
        </p:nvPicPr>
        <p:blipFill>
          <a:blip r:embed="rId3"/>
          <a:stretch>
            <a:fillRect/>
          </a:stretch>
        </p:blipFill>
        <p:spPr>
          <a:xfrm>
            <a:off x="4346811" y="3773607"/>
            <a:ext cx="3429662" cy="2572247"/>
          </a:xfrm>
          <a:prstGeom prst="rect">
            <a:avLst/>
          </a:prstGeom>
        </p:spPr>
      </p:pic>
      <p:pic>
        <p:nvPicPr>
          <p:cNvPr id="8" name="Picture 7">
            <a:extLst>
              <a:ext uri="{FF2B5EF4-FFF2-40B4-BE49-F238E27FC236}">
                <a16:creationId xmlns:a16="http://schemas.microsoft.com/office/drawing/2014/main" id="{28A8791F-4A5A-B30F-A283-9C254B27D664}"/>
              </a:ext>
            </a:extLst>
          </p:cNvPr>
          <p:cNvPicPr>
            <a:picLocks noChangeAspect="1"/>
          </p:cNvPicPr>
          <p:nvPr/>
        </p:nvPicPr>
        <p:blipFill>
          <a:blip r:embed="rId4"/>
          <a:stretch>
            <a:fillRect/>
          </a:stretch>
        </p:blipFill>
        <p:spPr>
          <a:xfrm>
            <a:off x="482879" y="3773607"/>
            <a:ext cx="3429663" cy="2572247"/>
          </a:xfrm>
          <a:prstGeom prst="rect">
            <a:avLst/>
          </a:prstGeom>
        </p:spPr>
      </p:pic>
    </p:spTree>
    <p:extLst>
      <p:ext uri="{BB962C8B-B14F-4D97-AF65-F5344CB8AC3E}">
        <p14:creationId xmlns:p14="http://schemas.microsoft.com/office/powerpoint/2010/main" val="120048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BE2A6-C33F-49ED-BA39-25853545517B}"/>
              </a:ext>
            </a:extLst>
          </p:cNvPr>
          <p:cNvSpPr>
            <a:spLocks noGrp="1"/>
          </p:cNvSpPr>
          <p:nvPr>
            <p:ph type="title"/>
          </p:nvPr>
        </p:nvSpPr>
        <p:spPr/>
        <p:txBody>
          <a:bodyPr/>
          <a:lstStyle/>
          <a:p>
            <a:r>
              <a:rPr lang="en-US" dirty="0"/>
              <a:t>Gear Purposes</a:t>
            </a:r>
          </a:p>
        </p:txBody>
      </p:sp>
      <p:sp>
        <p:nvSpPr>
          <p:cNvPr id="3" name="Content Placeholder 2">
            <a:extLst>
              <a:ext uri="{FF2B5EF4-FFF2-40B4-BE49-F238E27FC236}">
                <a16:creationId xmlns:a16="http://schemas.microsoft.com/office/drawing/2014/main" id="{0B05F8F6-51C4-0F43-227A-F05183F688BD}"/>
              </a:ext>
            </a:extLst>
          </p:cNvPr>
          <p:cNvSpPr>
            <a:spLocks noGrp="1"/>
          </p:cNvSpPr>
          <p:nvPr>
            <p:ph idx="1"/>
          </p:nvPr>
        </p:nvSpPr>
        <p:spPr>
          <a:xfrm>
            <a:off x="838200" y="1452282"/>
            <a:ext cx="10515600" cy="2942297"/>
          </a:xfrm>
        </p:spPr>
        <p:txBody>
          <a:bodyPr>
            <a:normAutofit fontScale="92500"/>
          </a:bodyPr>
          <a:lstStyle/>
          <a:p>
            <a:r>
              <a:rPr lang="en-US" dirty="0"/>
              <a:t>Change direction (clockwise / counter-clockwise). Cars with gasoline engines need to use gears if they want to drive in reverse. We can easily reverse our Lego motors, so we don’t normally need to use gears to reverse the direction.</a:t>
            </a:r>
          </a:p>
          <a:p>
            <a:r>
              <a:rPr lang="en-US" dirty="0"/>
              <a:t>Change gear ratio. Make the output stronger or faster as needed.</a:t>
            </a:r>
          </a:p>
          <a:p>
            <a:r>
              <a:rPr lang="en-US" dirty="0"/>
              <a:t>Change orientation. If you have an axle that is pointing one way, but you need it to point a different way, gears can make that happen</a:t>
            </a:r>
          </a:p>
        </p:txBody>
      </p:sp>
      <p:pic>
        <p:nvPicPr>
          <p:cNvPr id="5" name="Picture 4">
            <a:extLst>
              <a:ext uri="{FF2B5EF4-FFF2-40B4-BE49-F238E27FC236}">
                <a16:creationId xmlns:a16="http://schemas.microsoft.com/office/drawing/2014/main" id="{718ED1C8-A80A-52F0-3739-2231AC063D68}"/>
              </a:ext>
            </a:extLst>
          </p:cNvPr>
          <p:cNvPicPr>
            <a:picLocks noChangeAspect="1"/>
          </p:cNvPicPr>
          <p:nvPr/>
        </p:nvPicPr>
        <p:blipFill>
          <a:blip r:embed="rId2"/>
          <a:stretch>
            <a:fillRect/>
          </a:stretch>
        </p:blipFill>
        <p:spPr>
          <a:xfrm>
            <a:off x="914400" y="4679833"/>
            <a:ext cx="2522085" cy="1891564"/>
          </a:xfrm>
          <a:prstGeom prst="rect">
            <a:avLst/>
          </a:prstGeom>
        </p:spPr>
      </p:pic>
      <p:sp>
        <p:nvSpPr>
          <p:cNvPr id="6" name="Arc 5">
            <a:extLst>
              <a:ext uri="{FF2B5EF4-FFF2-40B4-BE49-F238E27FC236}">
                <a16:creationId xmlns:a16="http://schemas.microsoft.com/office/drawing/2014/main" id="{5D684FF1-A833-C575-4B2B-DCBFED850A1F}"/>
              </a:ext>
            </a:extLst>
          </p:cNvPr>
          <p:cNvSpPr/>
          <p:nvPr/>
        </p:nvSpPr>
        <p:spPr>
          <a:xfrm rot="19276561">
            <a:off x="1091537" y="4782852"/>
            <a:ext cx="1248770" cy="1248770"/>
          </a:xfrm>
          <a:prstGeom prst="arc">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E2D1D44C-4276-4DEC-FF89-C5EEFD6D5919}"/>
              </a:ext>
            </a:extLst>
          </p:cNvPr>
          <p:cNvSpPr/>
          <p:nvPr/>
        </p:nvSpPr>
        <p:spPr>
          <a:xfrm rot="19276561">
            <a:off x="2251598" y="4908646"/>
            <a:ext cx="1127882" cy="1127882"/>
          </a:xfrm>
          <a:prstGeom prst="arc">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554B8E64-7E51-D38E-8EC3-BF75E9154AAA}"/>
              </a:ext>
            </a:extLst>
          </p:cNvPr>
          <p:cNvPicPr>
            <a:picLocks noChangeAspect="1"/>
          </p:cNvPicPr>
          <p:nvPr/>
        </p:nvPicPr>
        <p:blipFill>
          <a:blip r:embed="rId3"/>
          <a:stretch>
            <a:fillRect/>
          </a:stretch>
        </p:blipFill>
        <p:spPr>
          <a:xfrm>
            <a:off x="4778426" y="4679833"/>
            <a:ext cx="2635148" cy="1976361"/>
          </a:xfrm>
          <a:prstGeom prst="rect">
            <a:avLst/>
          </a:prstGeom>
        </p:spPr>
      </p:pic>
      <p:pic>
        <p:nvPicPr>
          <p:cNvPr id="11" name="Picture 10">
            <a:extLst>
              <a:ext uri="{FF2B5EF4-FFF2-40B4-BE49-F238E27FC236}">
                <a16:creationId xmlns:a16="http://schemas.microsoft.com/office/drawing/2014/main" id="{7CBDF639-4945-02F6-D5DF-93B4BFE3D5D8}"/>
              </a:ext>
            </a:extLst>
          </p:cNvPr>
          <p:cNvPicPr>
            <a:picLocks noChangeAspect="1"/>
          </p:cNvPicPr>
          <p:nvPr/>
        </p:nvPicPr>
        <p:blipFill>
          <a:blip r:embed="rId4"/>
          <a:stretch>
            <a:fillRect/>
          </a:stretch>
        </p:blipFill>
        <p:spPr>
          <a:xfrm>
            <a:off x="8480611" y="4679833"/>
            <a:ext cx="2635148" cy="1976361"/>
          </a:xfrm>
          <a:prstGeom prst="rect">
            <a:avLst/>
          </a:prstGeom>
        </p:spPr>
      </p:pic>
    </p:spTree>
    <p:extLst>
      <p:ext uri="{BB962C8B-B14F-4D97-AF65-F5344CB8AC3E}">
        <p14:creationId xmlns:p14="http://schemas.microsoft.com/office/powerpoint/2010/main" val="274042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360A-2098-5F20-1075-C0D7E434E362}"/>
              </a:ext>
            </a:extLst>
          </p:cNvPr>
          <p:cNvSpPr>
            <a:spLocks noGrp="1"/>
          </p:cNvSpPr>
          <p:nvPr>
            <p:ph type="title"/>
          </p:nvPr>
        </p:nvSpPr>
        <p:spPr/>
        <p:txBody>
          <a:bodyPr/>
          <a:lstStyle/>
          <a:p>
            <a:r>
              <a:rPr lang="en-US" dirty="0"/>
              <a:t>Gear Ratio</a:t>
            </a:r>
          </a:p>
        </p:txBody>
      </p:sp>
      <p:sp>
        <p:nvSpPr>
          <p:cNvPr id="3" name="Content Placeholder 2">
            <a:extLst>
              <a:ext uri="{FF2B5EF4-FFF2-40B4-BE49-F238E27FC236}">
                <a16:creationId xmlns:a16="http://schemas.microsoft.com/office/drawing/2014/main" id="{7A63D197-3CEE-EBAB-DA1D-5B5FBB9E465A}"/>
              </a:ext>
            </a:extLst>
          </p:cNvPr>
          <p:cNvSpPr>
            <a:spLocks noGrp="1"/>
          </p:cNvSpPr>
          <p:nvPr>
            <p:ph idx="1"/>
          </p:nvPr>
        </p:nvSpPr>
        <p:spPr>
          <a:xfrm>
            <a:off x="838199" y="1825625"/>
            <a:ext cx="6367819" cy="4351338"/>
          </a:xfrm>
        </p:spPr>
        <p:txBody>
          <a:bodyPr>
            <a:normAutofit fontScale="92500" lnSpcReduction="10000"/>
          </a:bodyPr>
          <a:lstStyle/>
          <a:p>
            <a:r>
              <a:rPr lang="en-US" dirty="0"/>
              <a:t>We know that when we have a small gear turning a big gear, we increase power, but decrease speed</a:t>
            </a:r>
          </a:p>
          <a:p>
            <a:r>
              <a:rPr lang="en-US" dirty="0"/>
              <a:t>Or, when we have a big gear that is turning a small gear, we increase speed, but decrease power</a:t>
            </a:r>
          </a:p>
          <a:p>
            <a:r>
              <a:rPr lang="en-US" dirty="0"/>
              <a:t>We need to decide how much power (or speed) our attachment will need</a:t>
            </a:r>
          </a:p>
          <a:p>
            <a:r>
              <a:rPr lang="en-US" dirty="0"/>
              <a:t>Since we probably need to change the output direction (from “up” to either “forward” or “left-right”), we may as well also adjust the gear ratio at the same time</a:t>
            </a:r>
          </a:p>
        </p:txBody>
      </p:sp>
      <p:pic>
        <p:nvPicPr>
          <p:cNvPr id="4" name="Picture 3">
            <a:extLst>
              <a:ext uri="{FF2B5EF4-FFF2-40B4-BE49-F238E27FC236}">
                <a16:creationId xmlns:a16="http://schemas.microsoft.com/office/drawing/2014/main" id="{99F0B66B-9A17-F0B1-C591-1D2999A7EA3E}"/>
              </a:ext>
            </a:extLst>
          </p:cNvPr>
          <p:cNvPicPr>
            <a:picLocks noChangeAspect="1"/>
          </p:cNvPicPr>
          <p:nvPr/>
        </p:nvPicPr>
        <p:blipFill>
          <a:blip r:embed="rId2"/>
          <a:stretch>
            <a:fillRect/>
          </a:stretch>
        </p:blipFill>
        <p:spPr>
          <a:xfrm>
            <a:off x="8167085" y="1825625"/>
            <a:ext cx="2635148" cy="1976361"/>
          </a:xfrm>
          <a:prstGeom prst="rect">
            <a:avLst/>
          </a:prstGeom>
        </p:spPr>
      </p:pic>
    </p:spTree>
    <p:extLst>
      <p:ext uri="{BB962C8B-B14F-4D97-AF65-F5344CB8AC3E}">
        <p14:creationId xmlns:p14="http://schemas.microsoft.com/office/powerpoint/2010/main" val="4190824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B5F6-C3D0-604B-FA51-B029799B4831}"/>
              </a:ext>
            </a:extLst>
          </p:cNvPr>
          <p:cNvSpPr>
            <a:spLocks noGrp="1"/>
          </p:cNvSpPr>
          <p:nvPr>
            <p:ph type="title"/>
          </p:nvPr>
        </p:nvSpPr>
        <p:spPr/>
        <p:txBody>
          <a:bodyPr/>
          <a:lstStyle/>
          <a:p>
            <a:r>
              <a:rPr lang="en-US" dirty="0"/>
              <a:t>Right Angle Gears</a:t>
            </a:r>
          </a:p>
        </p:txBody>
      </p:sp>
      <p:sp>
        <p:nvSpPr>
          <p:cNvPr id="3" name="Content Placeholder 2">
            <a:extLst>
              <a:ext uri="{FF2B5EF4-FFF2-40B4-BE49-F238E27FC236}">
                <a16:creationId xmlns:a16="http://schemas.microsoft.com/office/drawing/2014/main" id="{8623F95C-C6F1-96D4-262F-191E715BF68D}"/>
              </a:ext>
            </a:extLst>
          </p:cNvPr>
          <p:cNvSpPr>
            <a:spLocks noGrp="1"/>
          </p:cNvSpPr>
          <p:nvPr>
            <p:ph idx="1"/>
          </p:nvPr>
        </p:nvSpPr>
        <p:spPr>
          <a:xfrm>
            <a:off x="838200" y="1825625"/>
            <a:ext cx="10515600" cy="1231474"/>
          </a:xfrm>
        </p:spPr>
        <p:txBody>
          <a:bodyPr/>
          <a:lstStyle/>
          <a:p>
            <a:r>
              <a:rPr lang="en-US" dirty="0"/>
              <a:t>We have two ways that we normally get our gears at right angles</a:t>
            </a:r>
          </a:p>
        </p:txBody>
      </p:sp>
      <p:pic>
        <p:nvPicPr>
          <p:cNvPr id="7" name="Picture 6" descr="A yellow and black lego toy&#10;&#10;AI-generated content may be incorrect.">
            <a:extLst>
              <a:ext uri="{FF2B5EF4-FFF2-40B4-BE49-F238E27FC236}">
                <a16:creationId xmlns:a16="http://schemas.microsoft.com/office/drawing/2014/main" id="{F51A9C86-5A72-4E12-EF26-20D45B621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01" y="2234820"/>
            <a:ext cx="5129284" cy="3846963"/>
          </a:xfrm>
          <a:prstGeom prst="rect">
            <a:avLst/>
          </a:prstGeom>
        </p:spPr>
      </p:pic>
      <p:pic>
        <p:nvPicPr>
          <p:cNvPr id="9" name="Picture 8">
            <a:extLst>
              <a:ext uri="{FF2B5EF4-FFF2-40B4-BE49-F238E27FC236}">
                <a16:creationId xmlns:a16="http://schemas.microsoft.com/office/drawing/2014/main" id="{5D4A0CD6-F79F-D680-2A1E-2747EBF91707}"/>
              </a:ext>
            </a:extLst>
          </p:cNvPr>
          <p:cNvPicPr>
            <a:picLocks noChangeAspect="1"/>
          </p:cNvPicPr>
          <p:nvPr/>
        </p:nvPicPr>
        <p:blipFill>
          <a:blip r:embed="rId3"/>
          <a:srcRect l="22349" t="16949" r="13394" b="36577"/>
          <a:stretch>
            <a:fillRect/>
          </a:stretch>
        </p:blipFill>
        <p:spPr>
          <a:xfrm>
            <a:off x="6529727" y="2722729"/>
            <a:ext cx="5170336" cy="2804614"/>
          </a:xfrm>
          <a:prstGeom prst="rect">
            <a:avLst/>
          </a:prstGeom>
        </p:spPr>
      </p:pic>
      <p:sp>
        <p:nvSpPr>
          <p:cNvPr id="10" name="TextBox 9">
            <a:extLst>
              <a:ext uri="{FF2B5EF4-FFF2-40B4-BE49-F238E27FC236}">
                <a16:creationId xmlns:a16="http://schemas.microsoft.com/office/drawing/2014/main" id="{07716084-CDC1-E18F-6225-103926F5152E}"/>
              </a:ext>
            </a:extLst>
          </p:cNvPr>
          <p:cNvSpPr txBox="1"/>
          <p:nvPr/>
        </p:nvSpPr>
        <p:spPr>
          <a:xfrm>
            <a:off x="2141561" y="5844647"/>
            <a:ext cx="7908878" cy="646331"/>
          </a:xfrm>
          <a:prstGeom prst="rect">
            <a:avLst/>
          </a:prstGeom>
          <a:noFill/>
        </p:spPr>
        <p:txBody>
          <a:bodyPr wrap="square" rtlCol="0">
            <a:spAutoFit/>
          </a:bodyPr>
          <a:lstStyle/>
          <a:p>
            <a:r>
              <a:rPr lang="en-US" dirty="0"/>
              <a:t>Even though the one on the right looks simpler (5 pieces instead of 8), the one on the left is very easy to build and has a lot more useful options</a:t>
            </a:r>
          </a:p>
        </p:txBody>
      </p:sp>
      <p:sp>
        <p:nvSpPr>
          <p:cNvPr id="11" name="TextBox 10">
            <a:extLst>
              <a:ext uri="{FF2B5EF4-FFF2-40B4-BE49-F238E27FC236}">
                <a16:creationId xmlns:a16="http://schemas.microsoft.com/office/drawing/2014/main" id="{38671FBF-78A5-9E0A-BE36-D467CB979D00}"/>
              </a:ext>
            </a:extLst>
          </p:cNvPr>
          <p:cNvSpPr txBox="1"/>
          <p:nvPr/>
        </p:nvSpPr>
        <p:spPr>
          <a:xfrm>
            <a:off x="1644555" y="2441362"/>
            <a:ext cx="2090252" cy="369332"/>
          </a:xfrm>
          <a:prstGeom prst="rect">
            <a:avLst/>
          </a:prstGeom>
          <a:noFill/>
        </p:spPr>
        <p:txBody>
          <a:bodyPr wrap="none" rtlCol="0">
            <a:spAutoFit/>
          </a:bodyPr>
          <a:lstStyle/>
          <a:p>
            <a:r>
              <a:rPr lang="en-US" dirty="0"/>
              <a:t>Two L’s and two H’s</a:t>
            </a:r>
          </a:p>
        </p:txBody>
      </p:sp>
      <p:sp>
        <p:nvSpPr>
          <p:cNvPr id="12" name="TextBox 11">
            <a:extLst>
              <a:ext uri="{FF2B5EF4-FFF2-40B4-BE49-F238E27FC236}">
                <a16:creationId xmlns:a16="http://schemas.microsoft.com/office/drawing/2014/main" id="{88C5F062-E566-2B9D-F032-762F51A6043D}"/>
              </a:ext>
            </a:extLst>
          </p:cNvPr>
          <p:cNvSpPr txBox="1"/>
          <p:nvPr/>
        </p:nvSpPr>
        <p:spPr>
          <a:xfrm>
            <a:off x="7993039" y="2453423"/>
            <a:ext cx="1895071" cy="369332"/>
          </a:xfrm>
          <a:prstGeom prst="rect">
            <a:avLst/>
          </a:prstGeom>
          <a:noFill/>
        </p:spPr>
        <p:txBody>
          <a:bodyPr wrap="none" rtlCol="0">
            <a:spAutoFit/>
          </a:bodyPr>
          <a:lstStyle/>
          <a:p>
            <a:r>
              <a:rPr lang="en-US" dirty="0"/>
              <a:t>Right Angle Piece</a:t>
            </a:r>
          </a:p>
        </p:txBody>
      </p:sp>
    </p:spTree>
    <p:extLst>
      <p:ext uri="{BB962C8B-B14F-4D97-AF65-F5344CB8AC3E}">
        <p14:creationId xmlns:p14="http://schemas.microsoft.com/office/powerpoint/2010/main" val="201444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5368D-6F20-1BDB-CB6B-657DF864E9B5}"/>
              </a:ext>
            </a:extLst>
          </p:cNvPr>
          <p:cNvSpPr>
            <a:spLocks noGrp="1"/>
          </p:cNvSpPr>
          <p:nvPr>
            <p:ph type="title"/>
          </p:nvPr>
        </p:nvSpPr>
        <p:spPr/>
        <p:txBody>
          <a:bodyPr/>
          <a:lstStyle/>
          <a:p>
            <a:r>
              <a:rPr lang="en-US" dirty="0"/>
              <a:t>Two L’s and Two H’s</a:t>
            </a:r>
          </a:p>
        </p:txBody>
      </p:sp>
      <p:pic>
        <p:nvPicPr>
          <p:cNvPr id="5" name="Content Placeholder 4" descr="A yellow and black lego blocks&#10;&#10;AI-generated content may be incorrect.">
            <a:extLst>
              <a:ext uri="{FF2B5EF4-FFF2-40B4-BE49-F238E27FC236}">
                <a16:creationId xmlns:a16="http://schemas.microsoft.com/office/drawing/2014/main" id="{65247BBC-78F3-968D-9DB2-8CE6838300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8690" y="1518551"/>
            <a:ext cx="5801784" cy="4351338"/>
          </a:xfrm>
        </p:spPr>
      </p:pic>
      <p:sp>
        <p:nvSpPr>
          <p:cNvPr id="6" name="TextBox 5">
            <a:extLst>
              <a:ext uri="{FF2B5EF4-FFF2-40B4-BE49-F238E27FC236}">
                <a16:creationId xmlns:a16="http://schemas.microsoft.com/office/drawing/2014/main" id="{30428761-F4A6-8739-A313-3BE7233E8D43}"/>
              </a:ext>
            </a:extLst>
          </p:cNvPr>
          <p:cNvSpPr txBox="1"/>
          <p:nvPr/>
        </p:nvSpPr>
        <p:spPr>
          <a:xfrm>
            <a:off x="7178722" y="4496937"/>
            <a:ext cx="717825" cy="369332"/>
          </a:xfrm>
          <a:prstGeom prst="rect">
            <a:avLst/>
          </a:prstGeom>
          <a:noFill/>
        </p:spPr>
        <p:txBody>
          <a:bodyPr wrap="none" rtlCol="0">
            <a:spAutoFit/>
          </a:bodyPr>
          <a:lstStyle/>
          <a:p>
            <a:r>
              <a:rPr lang="en-US" dirty="0"/>
              <a:t>Pos 1</a:t>
            </a:r>
          </a:p>
        </p:txBody>
      </p:sp>
      <p:sp>
        <p:nvSpPr>
          <p:cNvPr id="7" name="TextBox 6">
            <a:extLst>
              <a:ext uri="{FF2B5EF4-FFF2-40B4-BE49-F238E27FC236}">
                <a16:creationId xmlns:a16="http://schemas.microsoft.com/office/drawing/2014/main" id="{589DFCE6-3821-3ECD-B775-0FFB117A1F74}"/>
              </a:ext>
            </a:extLst>
          </p:cNvPr>
          <p:cNvSpPr txBox="1"/>
          <p:nvPr/>
        </p:nvSpPr>
        <p:spPr>
          <a:xfrm>
            <a:off x="9153098" y="4709319"/>
            <a:ext cx="717825" cy="369332"/>
          </a:xfrm>
          <a:prstGeom prst="rect">
            <a:avLst/>
          </a:prstGeom>
          <a:noFill/>
        </p:spPr>
        <p:txBody>
          <a:bodyPr wrap="none" rtlCol="0">
            <a:spAutoFit/>
          </a:bodyPr>
          <a:lstStyle/>
          <a:p>
            <a:r>
              <a:rPr lang="en-US" dirty="0"/>
              <a:t>Pos 2</a:t>
            </a:r>
          </a:p>
        </p:txBody>
      </p:sp>
      <p:sp>
        <p:nvSpPr>
          <p:cNvPr id="8" name="Oval 7">
            <a:extLst>
              <a:ext uri="{FF2B5EF4-FFF2-40B4-BE49-F238E27FC236}">
                <a16:creationId xmlns:a16="http://schemas.microsoft.com/office/drawing/2014/main" id="{CACC362B-43D7-2901-5CD8-90C8193D22F6}"/>
              </a:ext>
            </a:extLst>
          </p:cNvPr>
          <p:cNvSpPr/>
          <p:nvPr/>
        </p:nvSpPr>
        <p:spPr>
          <a:xfrm>
            <a:off x="7308376" y="3376542"/>
            <a:ext cx="852985" cy="4435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740D4D3-D5A4-4F91-3460-D0DD0AF841C9}"/>
              </a:ext>
            </a:extLst>
          </p:cNvPr>
          <p:cNvSpPr/>
          <p:nvPr/>
        </p:nvSpPr>
        <p:spPr>
          <a:xfrm>
            <a:off x="9153098" y="3598318"/>
            <a:ext cx="852985" cy="4435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11F3E5-1332-7379-8F6C-DE12C07E5DE9}"/>
              </a:ext>
            </a:extLst>
          </p:cNvPr>
          <p:cNvPicPr>
            <a:picLocks noChangeAspect="1"/>
          </p:cNvPicPr>
          <p:nvPr/>
        </p:nvPicPr>
        <p:blipFill>
          <a:blip r:embed="rId3"/>
          <a:stretch>
            <a:fillRect/>
          </a:stretch>
        </p:blipFill>
        <p:spPr>
          <a:xfrm>
            <a:off x="661989" y="2697815"/>
            <a:ext cx="4936836" cy="3702627"/>
          </a:xfrm>
          <a:prstGeom prst="rect">
            <a:avLst/>
          </a:prstGeom>
        </p:spPr>
      </p:pic>
      <p:sp>
        <p:nvSpPr>
          <p:cNvPr id="12" name="Oval 11">
            <a:extLst>
              <a:ext uri="{FF2B5EF4-FFF2-40B4-BE49-F238E27FC236}">
                <a16:creationId xmlns:a16="http://schemas.microsoft.com/office/drawing/2014/main" id="{161A0671-AEAD-565D-4D38-98486FA6E744}"/>
              </a:ext>
            </a:extLst>
          </p:cNvPr>
          <p:cNvSpPr/>
          <p:nvPr/>
        </p:nvSpPr>
        <p:spPr>
          <a:xfrm>
            <a:off x="2641810" y="4327351"/>
            <a:ext cx="1782272" cy="9707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14BD820-AF7E-8A5C-C966-2B0ECAB67562}"/>
              </a:ext>
            </a:extLst>
          </p:cNvPr>
          <p:cNvSpPr txBox="1"/>
          <p:nvPr/>
        </p:nvSpPr>
        <p:spPr>
          <a:xfrm>
            <a:off x="974912" y="1741394"/>
            <a:ext cx="5916706" cy="1200329"/>
          </a:xfrm>
          <a:prstGeom prst="rect">
            <a:avLst/>
          </a:prstGeom>
          <a:noFill/>
        </p:spPr>
        <p:txBody>
          <a:bodyPr wrap="square" rtlCol="0">
            <a:spAutoFit/>
          </a:bodyPr>
          <a:lstStyle/>
          <a:p>
            <a:r>
              <a:rPr lang="en-US" dirty="0"/>
              <a:t>This is all there is to it. Note that the bottom H as shown here can be installed two different ways. Either way will work, but they will give you different options for the gears you can use.</a:t>
            </a:r>
          </a:p>
        </p:txBody>
      </p:sp>
    </p:spTree>
    <p:extLst>
      <p:ext uri="{BB962C8B-B14F-4D97-AF65-F5344CB8AC3E}">
        <p14:creationId xmlns:p14="http://schemas.microsoft.com/office/powerpoint/2010/main" val="410293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B415-23DF-58A4-A457-19693083F037}"/>
              </a:ext>
            </a:extLst>
          </p:cNvPr>
          <p:cNvSpPr>
            <a:spLocks noGrp="1"/>
          </p:cNvSpPr>
          <p:nvPr>
            <p:ph type="title"/>
          </p:nvPr>
        </p:nvSpPr>
        <p:spPr/>
        <p:txBody>
          <a:bodyPr/>
          <a:lstStyle/>
          <a:p>
            <a:r>
              <a:rPr lang="en-US" dirty="0"/>
              <a:t>Pos 1 and Pos 2 Options</a:t>
            </a:r>
          </a:p>
        </p:txBody>
      </p:sp>
      <p:pic>
        <p:nvPicPr>
          <p:cNvPr id="5" name="Content Placeholder 4" descr="A group of yellow legos&#10;&#10;AI-generated content may be incorrect.">
            <a:extLst>
              <a:ext uri="{FF2B5EF4-FFF2-40B4-BE49-F238E27FC236}">
                <a16:creationId xmlns:a16="http://schemas.microsoft.com/office/drawing/2014/main" id="{71BF7B0A-62F7-A01E-04D8-7EB26EF812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21830"/>
          <a:stretch>
            <a:fillRect/>
          </a:stretch>
        </p:blipFill>
        <p:spPr>
          <a:xfrm>
            <a:off x="294216" y="1941631"/>
            <a:ext cx="5801784" cy="3401468"/>
          </a:xfrm>
        </p:spPr>
      </p:pic>
      <p:pic>
        <p:nvPicPr>
          <p:cNvPr id="7" name="Picture 6" descr="A group of yellow toy blocks&#10;&#10;AI-generated content may be incorrect.">
            <a:extLst>
              <a:ext uri="{FF2B5EF4-FFF2-40B4-BE49-F238E27FC236}">
                <a16:creationId xmlns:a16="http://schemas.microsoft.com/office/drawing/2014/main" id="{95F72BF3-303E-D5FE-0995-7DFD8F00F881}"/>
              </a:ext>
            </a:extLst>
          </p:cNvPr>
          <p:cNvPicPr>
            <a:picLocks noChangeAspect="1"/>
          </p:cNvPicPr>
          <p:nvPr/>
        </p:nvPicPr>
        <p:blipFill>
          <a:blip r:embed="rId3">
            <a:extLst>
              <a:ext uri="{28A0092B-C50C-407E-A947-70E740481C1C}">
                <a14:useLocalDpi xmlns:a14="http://schemas.microsoft.com/office/drawing/2010/main" val="0"/>
              </a:ext>
            </a:extLst>
          </a:blip>
          <a:srcRect t="12859" b="8970"/>
          <a:stretch>
            <a:fillRect/>
          </a:stretch>
        </p:blipFill>
        <p:spPr>
          <a:xfrm>
            <a:off x="6184756" y="1941631"/>
            <a:ext cx="5801784" cy="3401468"/>
          </a:xfrm>
          <a:prstGeom prst="rect">
            <a:avLst/>
          </a:prstGeom>
        </p:spPr>
      </p:pic>
      <p:sp>
        <p:nvSpPr>
          <p:cNvPr id="8" name="TextBox 7">
            <a:extLst>
              <a:ext uri="{FF2B5EF4-FFF2-40B4-BE49-F238E27FC236}">
                <a16:creationId xmlns:a16="http://schemas.microsoft.com/office/drawing/2014/main" id="{79CBA2B8-7F28-797E-3C8F-AFBDCFB81145}"/>
              </a:ext>
            </a:extLst>
          </p:cNvPr>
          <p:cNvSpPr txBox="1"/>
          <p:nvPr/>
        </p:nvSpPr>
        <p:spPr>
          <a:xfrm>
            <a:off x="294216" y="5691116"/>
            <a:ext cx="11470154" cy="923330"/>
          </a:xfrm>
          <a:prstGeom prst="rect">
            <a:avLst/>
          </a:prstGeom>
          <a:noFill/>
        </p:spPr>
        <p:txBody>
          <a:bodyPr wrap="square" rtlCol="0">
            <a:spAutoFit/>
          </a:bodyPr>
          <a:lstStyle/>
          <a:p>
            <a:r>
              <a:rPr lang="en-US" dirty="0"/>
              <a:t>If I had to choose a favorite, I would pick Pos 1, but I do like the middle option on Pos 2. Those are called “Club Gears” and they are very strong and will never slip. If you have a problem with gears slipping, club gears may be able to help. Also note that the third option in Pos 1 may have a hard time fitting in some attachments.</a:t>
            </a:r>
          </a:p>
        </p:txBody>
      </p:sp>
    </p:spTree>
    <p:extLst>
      <p:ext uri="{BB962C8B-B14F-4D97-AF65-F5344CB8AC3E}">
        <p14:creationId xmlns:p14="http://schemas.microsoft.com/office/powerpoint/2010/main" val="106353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7758-7484-CB75-B726-20D795D417CD}"/>
              </a:ext>
            </a:extLst>
          </p:cNvPr>
          <p:cNvSpPr>
            <a:spLocks noGrp="1"/>
          </p:cNvSpPr>
          <p:nvPr>
            <p:ph type="title"/>
          </p:nvPr>
        </p:nvSpPr>
        <p:spPr/>
        <p:txBody>
          <a:bodyPr/>
          <a:lstStyle/>
          <a:p>
            <a:r>
              <a:rPr lang="en-US" dirty="0"/>
              <a:t>Two L’s and Two H’s can also be rotated</a:t>
            </a:r>
          </a:p>
        </p:txBody>
      </p:sp>
      <p:pic>
        <p:nvPicPr>
          <p:cNvPr id="5" name="Content Placeholder 4" descr="A yellow and black lego device&#10;&#10;AI-generated content may be incorrect.">
            <a:extLst>
              <a:ext uri="{FF2B5EF4-FFF2-40B4-BE49-F238E27FC236}">
                <a16:creationId xmlns:a16="http://schemas.microsoft.com/office/drawing/2014/main" id="{65F69543-4A66-6FB3-4E52-DAA191B4AD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354777"/>
            <a:ext cx="5801784" cy="4351338"/>
          </a:xfrm>
        </p:spPr>
      </p:pic>
      <p:sp>
        <p:nvSpPr>
          <p:cNvPr id="6" name="TextBox 5">
            <a:extLst>
              <a:ext uri="{FF2B5EF4-FFF2-40B4-BE49-F238E27FC236}">
                <a16:creationId xmlns:a16="http://schemas.microsoft.com/office/drawing/2014/main" id="{A03FB422-A047-7C35-6ADE-EF2BEED0BCEA}"/>
              </a:ext>
            </a:extLst>
          </p:cNvPr>
          <p:cNvSpPr txBox="1"/>
          <p:nvPr/>
        </p:nvSpPr>
        <p:spPr>
          <a:xfrm>
            <a:off x="2288002" y="5318557"/>
            <a:ext cx="6562571" cy="646331"/>
          </a:xfrm>
          <a:prstGeom prst="rect">
            <a:avLst/>
          </a:prstGeom>
          <a:noFill/>
        </p:spPr>
        <p:txBody>
          <a:bodyPr wrap="square" rtlCol="0">
            <a:spAutoFit/>
          </a:bodyPr>
          <a:lstStyle/>
          <a:p>
            <a:r>
              <a:rPr lang="en-US" dirty="0"/>
              <a:t>Do you need a very small gear driving a very large gear? Here’s how you do it. Again, you can use Pos 1 or Pos 2.</a:t>
            </a:r>
          </a:p>
        </p:txBody>
      </p:sp>
    </p:spTree>
    <p:extLst>
      <p:ext uri="{BB962C8B-B14F-4D97-AF65-F5344CB8AC3E}">
        <p14:creationId xmlns:p14="http://schemas.microsoft.com/office/powerpoint/2010/main" val="670481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1059</TotalTime>
  <Words>710</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Step 2 - Right Angle Attachments Introduction</vt:lpstr>
      <vt:lpstr>Decisions</vt:lpstr>
      <vt:lpstr>Final Axle Direction</vt:lpstr>
      <vt:lpstr>Gear Purposes</vt:lpstr>
      <vt:lpstr>Gear Ratio</vt:lpstr>
      <vt:lpstr>Right Angle Gears</vt:lpstr>
      <vt:lpstr>Two L’s and Two H’s</vt:lpstr>
      <vt:lpstr>Pos 1 and Pos 2 Options</vt:lpstr>
      <vt:lpstr>Two L’s and Two H’s can also be rotated</vt:lpstr>
      <vt:lpstr>What’s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8</cp:revision>
  <cp:lastPrinted>2025-07-27T20:26:30Z</cp:lastPrinted>
  <dcterms:created xsi:type="dcterms:W3CDTF">2025-07-26T19:53:20Z</dcterms:created>
  <dcterms:modified xsi:type="dcterms:W3CDTF">2025-07-27T20:31:35Z</dcterms:modified>
</cp:coreProperties>
</file>